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3"/>
  </p:handoutMasterIdLst>
  <p:sldIdLst>
    <p:sldId id="256" r:id="rId2"/>
    <p:sldId id="282" r:id="rId3"/>
    <p:sldId id="743" r:id="rId4"/>
    <p:sldId id="296" r:id="rId5"/>
    <p:sldId id="328" r:id="rId6"/>
    <p:sldId id="294" r:id="rId7"/>
    <p:sldId id="316" r:id="rId8"/>
    <p:sldId id="318" r:id="rId9"/>
    <p:sldId id="335" r:id="rId10"/>
    <p:sldId id="330" r:id="rId11"/>
    <p:sldId id="331" r:id="rId12"/>
    <p:sldId id="332" r:id="rId13"/>
    <p:sldId id="744" r:id="rId14"/>
    <p:sldId id="302" r:id="rId15"/>
    <p:sldId id="313" r:id="rId16"/>
    <p:sldId id="308" r:id="rId17"/>
    <p:sldId id="754" r:id="rId18"/>
    <p:sldId id="314" r:id="rId19"/>
    <p:sldId id="334" r:id="rId20"/>
    <p:sldId id="319" r:id="rId21"/>
    <p:sldId id="745" r:id="rId22"/>
    <p:sldId id="746" r:id="rId23"/>
    <p:sldId id="747" r:id="rId24"/>
    <p:sldId id="748" r:id="rId25"/>
    <p:sldId id="749" r:id="rId26"/>
    <p:sldId id="326" r:id="rId27"/>
    <p:sldId id="751" r:id="rId28"/>
    <p:sldId id="752" r:id="rId29"/>
    <p:sldId id="337" r:id="rId30"/>
    <p:sldId id="753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EC1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58"/>
  </p:normalViewPr>
  <p:slideViewPr>
    <p:cSldViewPr snapToGrid="0" snapToObjects="1">
      <p:cViewPr varScale="1">
        <p:scale>
          <a:sx n="64" d="100"/>
          <a:sy n="64" d="100"/>
        </p:scale>
        <p:origin x="741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29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3CA84-6395-473E-BD5F-ED1FA8958B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E88A7-2579-4B68-8C95-909119AA9D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211C511-D198-41D5-9A3B-4BDB0D1277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6364288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©Knowledge Translation Professional Certificate. Ontario: Hospital for Sick Children</a:t>
            </a:r>
          </a:p>
        </p:txBody>
      </p:sp>
    </p:spTree>
    <p:extLst>
      <p:ext uri="{BB962C8B-B14F-4D97-AF65-F5344CB8AC3E}">
        <p14:creationId xmlns:p14="http://schemas.microsoft.com/office/powerpoint/2010/main" val="626455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6703" y="607219"/>
            <a:ext cx="6477737" cy="2387600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6703" y="3602037"/>
            <a:ext cx="6477736" cy="114085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CC84C7-3357-4140-A57B-E6DEC76CBBC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1D418B-A566-2A4F-B7C7-3763FEEC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84C7-3357-4140-A57B-E6DEC76CBBC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418B-A566-2A4F-B7C7-3763FEEC5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CC84C7-3357-4140-A57B-E6DEC76CBBC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1D418B-A566-2A4F-B7C7-3763FEEC5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meraldgrouppublishing.com/sites/default/files/2020-06/Institutional%20Healthcheck%20Workbook%20Final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entaconnect.com/content/tpp/ep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entaconnect.com/content/tpp/ep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226" y="894476"/>
            <a:ext cx="8905461" cy="2387600"/>
          </a:xfrm>
        </p:spPr>
        <p:txBody>
          <a:bodyPr>
            <a:normAutofit/>
          </a:bodyPr>
          <a:lstStyle/>
          <a:p>
            <a:r>
              <a:rPr lang="en-US" sz="4800" b="1" dirty="0"/>
              <a:t>Is your organization </a:t>
            </a:r>
            <a:br>
              <a:rPr lang="en-US" sz="4800" b="1" dirty="0"/>
            </a:br>
            <a:r>
              <a:rPr lang="en-US" sz="4800" b="1" dirty="0"/>
              <a:t>ready for impact?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6703" y="3711366"/>
            <a:ext cx="6560984" cy="15364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David Phipps, Executive Director</a:t>
            </a:r>
          </a:p>
          <a:p>
            <a:r>
              <a:rPr lang="en-US" dirty="0"/>
              <a:t>Research  &amp; Innovation Services, York University</a:t>
            </a:r>
          </a:p>
          <a:p>
            <a:r>
              <a:rPr lang="en-US" dirty="0"/>
              <a:t>Network Director, Research Impact Canada</a:t>
            </a:r>
          </a:p>
          <a:p>
            <a:r>
              <a:rPr lang="en-US" dirty="0"/>
              <a:t>@researchimpact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A1E6D-0D14-4856-8284-59EEADBE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584" y="201959"/>
            <a:ext cx="3886422" cy="12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201D81-1EFA-4DAE-B97E-643A229B0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525"/>
            <a:ext cx="12192000" cy="3094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42701-6008-4D2E-A7C0-209BB8D83375}"/>
              </a:ext>
            </a:extLst>
          </p:cNvPr>
          <p:cNvSpPr txBox="1"/>
          <p:nvPr/>
        </p:nvSpPr>
        <p:spPr>
          <a:xfrm>
            <a:off x="97436" y="1469036"/>
            <a:ext cx="675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C00000"/>
                </a:solidFill>
              </a:rPr>
              <a:t>Individual Impact Literacy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377BC-E61F-4DF5-AC81-DE833153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6477C-2D6B-4A89-BD76-AF19F8A5E38B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9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EBDEE-5CD0-4A6E-AD58-C93A02C8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189"/>
            <a:ext cx="12192000" cy="3302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67E561-2373-430C-8B5A-07D5BCC27DED}"/>
              </a:ext>
            </a:extLst>
          </p:cNvPr>
          <p:cNvSpPr txBox="1"/>
          <p:nvPr/>
        </p:nvSpPr>
        <p:spPr>
          <a:xfrm>
            <a:off x="97436" y="1469036"/>
            <a:ext cx="6753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C00000"/>
                </a:solidFill>
              </a:rPr>
              <a:t>Organizational Impact Literacy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8A477-9542-4BC2-8162-E8EE62789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DED491-F149-48EB-B79B-D7C464DDFE30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B4B95-3435-4B17-8D1D-F28E03CEC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9" y="22860"/>
            <a:ext cx="8631492" cy="6308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B6893-172E-49FA-9B9D-D8D60704A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BCD7A6-EC2B-4C27-A249-AE123EDB6495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8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4826" y="297849"/>
            <a:ext cx="6321287" cy="5566200"/>
            <a:chOff x="2196548" y="357809"/>
            <a:chExt cx="6321287" cy="5566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9385" y="357809"/>
              <a:ext cx="2435491" cy="19569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8856" y="3232296"/>
              <a:ext cx="3156548" cy="9886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96548" y="5277678"/>
              <a:ext cx="6321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>
                  <a:latin typeface="Arial" panose="020B0604020202020204" pitchFamily="34" charset="0"/>
                  <a:cs typeface="Arial" panose="020B0604020202020204" pitchFamily="34" charset="0"/>
                </a:rPr>
                <a:t>RESEARCHER ↔ PARTNER</a:t>
              </a:r>
            </a:p>
          </p:txBody>
        </p:sp>
        <p:sp>
          <p:nvSpPr>
            <p:cNvPr id="8" name="Arrow: Up-Down 7"/>
            <p:cNvSpPr/>
            <p:nvPr/>
          </p:nvSpPr>
          <p:spPr>
            <a:xfrm>
              <a:off x="5178286" y="2384840"/>
              <a:ext cx="357809" cy="777331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Arrow: Up-Down 8"/>
            <p:cNvSpPr/>
            <p:nvPr/>
          </p:nvSpPr>
          <p:spPr>
            <a:xfrm>
              <a:off x="5178285" y="4500347"/>
              <a:ext cx="357809" cy="777331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05261" y="957854"/>
            <a:ext cx="470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Public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Funding: research,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5261" y="2889361"/>
            <a:ext cx="419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Institutional policy/plans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Funding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5260" y="4768522"/>
            <a:ext cx="4886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Dissemination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End user perspective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3B2D8F-A2BE-4254-917F-3A9750989D14}"/>
              </a:ext>
            </a:extLst>
          </p:cNvPr>
          <p:cNvSpPr/>
          <p:nvPr/>
        </p:nvSpPr>
        <p:spPr>
          <a:xfrm>
            <a:off x="142405" y="2477891"/>
            <a:ext cx="11722309" cy="2287821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3116-5E19-4845-96A3-C71EDD516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16238F-11A6-43CB-BB77-585B9FCDBEB6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5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14" y="49695"/>
            <a:ext cx="8382000" cy="1143000"/>
          </a:xfrm>
        </p:spPr>
        <p:txBody>
          <a:bodyPr/>
          <a:lstStyle/>
          <a:p>
            <a:r>
              <a:rPr lang="en-CA" dirty="0"/>
              <a:t>An institutional priority: York 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4" y="1040295"/>
            <a:ext cx="38735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CBF5A8-4EA4-49C1-AE56-0CE57D0F8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45AB7-C6E6-41F6-98B3-5E137212F748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A4F9DE-6E39-4EDF-89C6-2C8BBFB711CC}"/>
              </a:ext>
            </a:extLst>
          </p:cNvPr>
          <p:cNvCxnSpPr/>
          <p:nvPr/>
        </p:nvCxnSpPr>
        <p:spPr>
          <a:xfrm>
            <a:off x="2510852" y="3507698"/>
            <a:ext cx="14990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06B086-7C54-4A6D-9AC8-FC99DE13D91C}"/>
              </a:ext>
            </a:extLst>
          </p:cNvPr>
          <p:cNvSpPr txBox="1"/>
          <p:nvPr/>
        </p:nvSpPr>
        <p:spPr>
          <a:xfrm>
            <a:off x="2398426" y="3710066"/>
            <a:ext cx="161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2020-2025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6E267-2450-4B0B-865F-3E6CCFBA93A2}"/>
              </a:ext>
            </a:extLst>
          </p:cNvPr>
          <p:cNvSpPr txBox="1"/>
          <p:nvPr/>
        </p:nvSpPr>
        <p:spPr>
          <a:xfrm>
            <a:off x="4497049" y="1040295"/>
            <a:ext cx="72460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Knowledge for the Future: From Creation to Application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expanding the influence of our work through broadening and deepening our external partnerships and engagement in the generation and sharing of knowledge and creative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maximizing our impact by building on the success of Innovation York to expand student, faculty, and community access to entrepreneurial programming and to increase our innovation activities</a:t>
            </a:r>
          </a:p>
          <a:p>
            <a:r>
              <a:rPr lang="en-US" b="1" dirty="0">
                <a:solidFill>
                  <a:srgbClr val="C00000"/>
                </a:solidFill>
              </a:rPr>
              <a:t>Working in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developing with partners in Vaughan an integrated, interdisciplinary health precinct that will serve the needs of a growing region, while creating synergies for health-related research, teaching, and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establishing a UN-sponsored CIFAL1 centre to provide cross-sectoral training and development programs that will advance the UN SDGs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connecting our entrepreneurship and innovation activities to the broader innovation ecosystem of Ontario</a:t>
            </a:r>
          </a:p>
          <a:p>
            <a:r>
              <a:rPr lang="en-US" b="1" dirty="0">
                <a:solidFill>
                  <a:srgbClr val="C00000"/>
                </a:solidFill>
              </a:rPr>
              <a:t>Living Well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 our actions to support reconciliation through our Indigenous Framework, including additional Indigenous spaces and art works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715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E83A10-5C81-4249-B488-40A13AD0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" y="4160520"/>
            <a:ext cx="1821180" cy="1821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E0E82-C0E7-4B5F-921C-FAE6D93BF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322224"/>
            <a:ext cx="2103120" cy="210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A8F1E-92E9-4AFC-9CE3-E99F0C5F0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236220"/>
            <a:ext cx="1645920" cy="1645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E3EAB7-C872-4A45-9321-48452AA28741}"/>
              </a:ext>
            </a:extLst>
          </p:cNvPr>
          <p:cNvSpPr txBox="1"/>
          <p:nvPr/>
        </p:nvSpPr>
        <p:spPr>
          <a:xfrm>
            <a:off x="3520440" y="632460"/>
            <a:ext cx="7490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Entrepreneurship, start up companies: hot desks, shared meeting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School/community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Maker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666C9-530C-41B8-A486-9D254EE397BB}"/>
              </a:ext>
            </a:extLst>
          </p:cNvPr>
          <p:cNvSpPr txBox="1"/>
          <p:nvPr/>
        </p:nvSpPr>
        <p:spPr>
          <a:xfrm>
            <a:off x="3520440" y="2773620"/>
            <a:ext cx="763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Community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Community based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Legal aid, practicum placements, experiential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74A86-D1A3-4F9A-9CFA-38191393CBFA}"/>
              </a:ext>
            </a:extLst>
          </p:cNvPr>
          <p:cNvSpPr txBox="1"/>
          <p:nvPr/>
        </p:nvSpPr>
        <p:spPr>
          <a:xfrm>
            <a:off x="3520440" y="4846320"/>
            <a:ext cx="712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Knowledge mobilization, research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Grant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Graduate student research/engagement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AAD6D-F7C5-4D4A-942B-0C8A76C18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018BC8-AF6E-40DD-AA23-CCA82ACA314F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946"/>
          <a:stretch/>
        </p:blipFill>
        <p:spPr>
          <a:xfrm>
            <a:off x="387247" y="125689"/>
            <a:ext cx="8898613" cy="6086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CBB0BA-B39F-4761-896A-3DC0E8BAE16C}"/>
              </a:ext>
            </a:extLst>
          </p:cNvPr>
          <p:cNvSpPr txBox="1"/>
          <p:nvPr/>
        </p:nvSpPr>
        <p:spPr>
          <a:xfrm>
            <a:off x="8829206" y="3255497"/>
            <a:ext cx="2975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2 full time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2 student assistants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$300K/year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A145C-EE13-45C0-895C-CCB1C95D3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8B5C2-1DA0-472B-BB47-8301E6AB74B0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4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0BB638-E42F-4027-A3FB-89105023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2289"/>
            <a:ext cx="7772353" cy="59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89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346232"/>
              </p:ext>
            </p:extLst>
          </p:nvPr>
        </p:nvGraphicFramePr>
        <p:xfrm>
          <a:off x="1146749" y="554637"/>
          <a:ext cx="8544391" cy="397336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474562">
                  <a:extLst>
                    <a:ext uri="{9D8B030D-6E8A-4147-A177-3AD203B41FA5}">
                      <a16:colId xmlns:a16="http://schemas.microsoft.com/office/drawing/2014/main" val="3447472928"/>
                    </a:ext>
                  </a:extLst>
                </a:gridCol>
                <a:gridCol w="2068643">
                  <a:extLst>
                    <a:ext uri="{9D8B030D-6E8A-4147-A177-3AD203B41FA5}">
                      <a16:colId xmlns:a16="http://schemas.microsoft.com/office/drawing/2014/main" val="633927154"/>
                    </a:ext>
                  </a:extLst>
                </a:gridCol>
                <a:gridCol w="2001186">
                  <a:extLst>
                    <a:ext uri="{9D8B030D-6E8A-4147-A177-3AD203B41FA5}">
                      <a16:colId xmlns:a16="http://schemas.microsoft.com/office/drawing/2014/main" val="862845190"/>
                    </a:ext>
                  </a:extLst>
                </a:gridCol>
              </a:tblGrid>
              <a:tr h="333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2018-2019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2019-2020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51690"/>
                  </a:ext>
                </a:extLst>
              </a:tr>
              <a:tr h="467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New Brokering Projects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r>
                        <a:rPr lang="en-CA" sz="2400" dirty="0">
                          <a:effectLst/>
                        </a:rPr>
                        <a:t>0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34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26088449"/>
                  </a:ext>
                </a:extLst>
              </a:tr>
              <a:tr h="4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Faculty Engaged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r>
                        <a:rPr lang="en-CA" sz="2400" dirty="0">
                          <a:effectLst/>
                        </a:rPr>
                        <a:t>66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154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89885014"/>
                  </a:ext>
                </a:extLst>
              </a:tr>
              <a:tr h="457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Partners Engaged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134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468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60516582"/>
                  </a:ext>
                </a:extLst>
              </a:tr>
              <a:tr h="433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Students Engaged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CA" sz="2400" dirty="0">
                          <a:effectLst/>
                        </a:rPr>
                        <a:t>59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284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2892971"/>
                  </a:ext>
                </a:extLst>
              </a:tr>
              <a:tr h="473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Funding Applications Submitted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30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26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31381111"/>
                  </a:ext>
                </a:extLst>
              </a:tr>
              <a:tr h="43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Value of Applications*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$34,800,000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$9,100,000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72396118"/>
                  </a:ext>
                </a:extLst>
              </a:tr>
              <a:tr h="473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Events Attended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27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22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35985376"/>
                  </a:ext>
                </a:extLst>
              </a:tr>
              <a:tr h="418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Events Supported or Led</a:t>
                      </a:r>
                      <a:endParaRPr lang="en-CA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r>
                        <a:rPr lang="en-CA" sz="2400" dirty="0">
                          <a:effectLst/>
                        </a:rPr>
                        <a:t>5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43</a:t>
                      </a:r>
                      <a:endParaRPr lang="en-CA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7333527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06708" y="4939260"/>
            <a:ext cx="8389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*Total external research income from </a:t>
            </a:r>
          </a:p>
          <a:p>
            <a:pPr lvl="0"/>
            <a:r>
              <a:rPr lang="en-C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KMb Unit supported applications (2006-2019) =$99M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13CA3-7B1D-4D76-878D-5E3FD7FD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6F0D1-5A2D-4745-99E4-0DF5BD590344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1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gure" descr="figure.img">
            <a:extLst>
              <a:ext uri="{FF2B5EF4-FFF2-40B4-BE49-F238E27FC236}">
                <a16:creationId xmlns:a16="http://schemas.microsoft.com/office/drawing/2014/main" id="{CDDE4F54-E02C-4B13-9B2E-B9CDDA14D4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8" y="738664"/>
            <a:ext cx="8984624" cy="5471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269DF-2826-422B-892B-E1A056BB16A0}"/>
              </a:ext>
            </a:extLst>
          </p:cNvPr>
          <p:cNvSpPr txBox="1"/>
          <p:nvPr/>
        </p:nvSpPr>
        <p:spPr>
          <a:xfrm>
            <a:off x="8865704" y="1607186"/>
            <a:ext cx="3071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Research</a:t>
            </a:r>
          </a:p>
          <a:p>
            <a:pPr algn="ctr"/>
            <a:r>
              <a:rPr lang="en-CA" sz="5400" dirty="0"/>
              <a:t>Impact Literacy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6F0D5EF-4896-4F61-8DB0-291D9DDE7EBD}"/>
              </a:ext>
            </a:extLst>
          </p:cNvPr>
          <p:cNvSpPr txBox="1"/>
          <p:nvPr/>
        </p:nvSpPr>
        <p:spPr>
          <a:xfrm>
            <a:off x="674560" y="631979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</a:rPr>
              <a:t>Bayley J and Phipps D. Extending the concept of research impact literacy: levels of literacy, institutional role and ethical considerations [version 1]. Emerald Open Res 2019, 1:14 (</a:t>
            </a:r>
            <a:r>
              <a:rPr sz="1600" dirty="0" err="1">
                <a:solidFill>
                  <a:schemeClr val="bg1"/>
                </a:solidFill>
              </a:rPr>
              <a:t>doi</a:t>
            </a:r>
            <a:r>
              <a:rPr sz="1600" dirty="0">
                <a:solidFill>
                  <a:schemeClr val="bg1"/>
                </a:solidFill>
              </a:rPr>
              <a:t>: 10.12688/emeraldopenres.13140.1</a:t>
            </a:r>
            <a:r>
              <a:rPr lang="en-CA" sz="1600" dirty="0">
                <a:solidFill>
                  <a:schemeClr val="bg1"/>
                </a:solidFill>
              </a:rPr>
              <a:t>)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6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60184" y="247557"/>
            <a:ext cx="1840807" cy="1575812"/>
          </a:xfrm>
          <a:prstGeom prst="ellipse">
            <a:avLst/>
          </a:prstGeom>
          <a:noFill/>
          <a:ln w="25400">
            <a:solidFill>
              <a:srgbClr val="753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 dirty="0"/>
          </a:p>
        </p:txBody>
      </p:sp>
      <p:sp>
        <p:nvSpPr>
          <p:cNvPr id="5" name="Oval 4"/>
          <p:cNvSpPr/>
          <p:nvPr/>
        </p:nvSpPr>
        <p:spPr>
          <a:xfrm>
            <a:off x="2994143" y="3266193"/>
            <a:ext cx="1840807" cy="1575812"/>
          </a:xfrm>
          <a:prstGeom prst="ellipse">
            <a:avLst/>
          </a:prstGeom>
          <a:noFill/>
          <a:ln w="25400">
            <a:solidFill>
              <a:srgbClr val="753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 dirty="0"/>
          </a:p>
        </p:txBody>
      </p:sp>
      <p:sp>
        <p:nvSpPr>
          <p:cNvPr id="6" name="Oval 5"/>
          <p:cNvSpPr/>
          <p:nvPr/>
        </p:nvSpPr>
        <p:spPr>
          <a:xfrm>
            <a:off x="5151550" y="982665"/>
            <a:ext cx="1885863" cy="2008884"/>
          </a:xfrm>
          <a:prstGeom prst="ellipse">
            <a:avLst/>
          </a:prstGeom>
          <a:noFill/>
          <a:ln w="25400">
            <a:solidFill>
              <a:srgbClr val="753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 dirty="0"/>
          </a:p>
        </p:txBody>
      </p:sp>
      <p:sp>
        <p:nvSpPr>
          <p:cNvPr id="7" name="Oval 6"/>
          <p:cNvSpPr/>
          <p:nvPr/>
        </p:nvSpPr>
        <p:spPr>
          <a:xfrm>
            <a:off x="5196606" y="2167634"/>
            <a:ext cx="1840807" cy="1847370"/>
          </a:xfrm>
          <a:prstGeom prst="ellipse">
            <a:avLst/>
          </a:prstGeom>
          <a:noFill/>
          <a:ln w="25400">
            <a:solidFill>
              <a:srgbClr val="753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56619" y="2044232"/>
            <a:ext cx="2622565" cy="1158797"/>
            <a:chOff x="1431836" y="2582681"/>
            <a:chExt cx="2491957" cy="900101"/>
          </a:xfrm>
        </p:grpSpPr>
        <p:sp>
          <p:nvSpPr>
            <p:cNvPr id="9" name="Right Arrow 10"/>
            <p:cNvSpPr/>
            <p:nvPr/>
          </p:nvSpPr>
          <p:spPr>
            <a:xfrm>
              <a:off x="1461772" y="2582681"/>
              <a:ext cx="2462021" cy="900101"/>
            </a:xfrm>
            <a:prstGeom prst="rightArrow">
              <a:avLst/>
            </a:prstGeom>
            <a:noFill/>
            <a:ln w="25400">
              <a:solidFill>
                <a:srgbClr val="7539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1836" y="2884187"/>
              <a:ext cx="2462158" cy="5498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CA" sz="2000" b="1" dirty="0"/>
                <a:t>Knowledge Translation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22476" y="853418"/>
            <a:ext cx="19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2400" b="1" dirty="0"/>
              <a:t>“community”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6189" y="3720628"/>
            <a:ext cx="162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2800" b="1" dirty="0"/>
              <a:t>campus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2005" y="3065796"/>
            <a:ext cx="158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2800" b="1" dirty="0"/>
              <a:t>campus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1550" y="1670068"/>
            <a:ext cx="199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2400" b="1" dirty="0"/>
              <a:t>“community”</a:t>
            </a:r>
          </a:p>
        </p:txBody>
      </p:sp>
      <p:sp>
        <p:nvSpPr>
          <p:cNvPr id="15" name="Right Arrow 17"/>
          <p:cNvSpPr/>
          <p:nvPr/>
        </p:nvSpPr>
        <p:spPr>
          <a:xfrm>
            <a:off x="7161917" y="1996580"/>
            <a:ext cx="1952267" cy="1151565"/>
          </a:xfrm>
          <a:prstGeom prst="rightArrow">
            <a:avLst/>
          </a:prstGeom>
          <a:noFill/>
          <a:ln w="25400">
            <a:solidFill>
              <a:srgbClr val="7539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2917" y="2343125"/>
            <a:ext cx="119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CA" sz="2400" b="1" dirty="0"/>
              <a:t>Impact</a:t>
            </a:r>
          </a:p>
        </p:txBody>
      </p:sp>
      <p:sp>
        <p:nvSpPr>
          <p:cNvPr id="19" name="Arrow: Up-Down 18"/>
          <p:cNvSpPr/>
          <p:nvPr/>
        </p:nvSpPr>
        <p:spPr>
          <a:xfrm>
            <a:off x="6002708" y="2265850"/>
            <a:ext cx="228600" cy="584775"/>
          </a:xfrm>
          <a:prstGeom prst="up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76634" y="2095309"/>
            <a:ext cx="2969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Impact Planning </a:t>
            </a:r>
            <a:br>
              <a:rPr lang="en-CA" sz="2800" dirty="0"/>
            </a:br>
            <a:r>
              <a:rPr lang="en-CA" sz="2800" dirty="0"/>
              <a:t>(= KT strategy)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67186" y="2095309"/>
            <a:ext cx="2988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Impact Assessment (= evaluation)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68674" y="3118101"/>
            <a:ext cx="238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solidFill>
                  <a:schemeClr val="accent1">
                    <a:lumMod val="75000"/>
                  </a:schemeClr>
                </a:solidFill>
              </a:rPr>
              <a:t>WHAT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118101"/>
            <a:ext cx="2385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solidFill>
                  <a:schemeClr val="accent1">
                    <a:lumMod val="75000"/>
                  </a:schemeClr>
                </a:solidFill>
              </a:rPr>
              <a:t>HOW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F9620A-E21E-4B4E-B271-178CDD8E1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526" y="5953848"/>
            <a:ext cx="1012546" cy="3171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E8F499-CF4A-42CD-881F-05A0C93D98F7}"/>
              </a:ext>
            </a:extLst>
          </p:cNvPr>
          <p:cNvSpPr txBox="1"/>
          <p:nvPr/>
        </p:nvSpPr>
        <p:spPr>
          <a:xfrm>
            <a:off x="8770776" y="6402627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0A7CF0-0208-4925-B4E9-3CD2DA1A4893}"/>
              </a:ext>
            </a:extLst>
          </p:cNvPr>
          <p:cNvSpPr txBox="1"/>
          <p:nvPr/>
        </p:nvSpPr>
        <p:spPr>
          <a:xfrm>
            <a:off x="83185" y="4721179"/>
            <a:ext cx="3949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Knowledge translation strategy</a:t>
            </a:r>
          </a:p>
          <a:p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Pathway to impact</a:t>
            </a:r>
          </a:p>
          <a:p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Impact strategy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639F65-0361-4672-88E0-1568871331D0}"/>
              </a:ext>
            </a:extLst>
          </p:cNvPr>
          <p:cNvSpPr txBox="1"/>
          <p:nvPr/>
        </p:nvSpPr>
        <p:spPr>
          <a:xfrm>
            <a:off x="8159656" y="4721178"/>
            <a:ext cx="3871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Outcomes statement</a:t>
            </a:r>
          </a:p>
          <a:p>
            <a:pPr algn="r"/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Impact assessment</a:t>
            </a:r>
          </a:p>
          <a:p>
            <a:pPr algn="r"/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Evaluation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D9A7D8-399F-41F2-8FD9-BE52E2D51ECD}"/>
              </a:ext>
            </a:extLst>
          </p:cNvPr>
          <p:cNvCxnSpPr/>
          <p:nvPr/>
        </p:nvCxnSpPr>
        <p:spPr>
          <a:xfrm flipV="1">
            <a:off x="1146748" y="4064856"/>
            <a:ext cx="0" cy="5513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FF8DF4-561B-4231-A4E2-DB913CB86C33}"/>
              </a:ext>
            </a:extLst>
          </p:cNvPr>
          <p:cNvCxnSpPr/>
          <p:nvPr/>
        </p:nvCxnSpPr>
        <p:spPr>
          <a:xfrm flipV="1">
            <a:off x="10781290" y="4128217"/>
            <a:ext cx="0" cy="5513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0">
            <a:extLst>
              <a:ext uri="{FF2B5EF4-FFF2-40B4-BE49-F238E27FC236}">
                <a16:creationId xmlns:a16="http://schemas.microsoft.com/office/drawing/2014/main" id="{408EC44A-8DAC-421B-989E-049938B58AEB}"/>
              </a:ext>
            </a:extLst>
          </p:cNvPr>
          <p:cNvSpPr txBox="1"/>
          <p:nvPr/>
        </p:nvSpPr>
        <p:spPr>
          <a:xfrm>
            <a:off x="703445" y="6379610"/>
            <a:ext cx="939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lang="en-CA" sz="2400" b="1" dirty="0">
                <a:solidFill>
                  <a:schemeClr val="bg1"/>
                </a:solidFill>
              </a:rPr>
              <a:t>Knowledge translation helps make evidence useful to society</a:t>
            </a:r>
          </a:p>
        </p:txBody>
      </p:sp>
    </p:spTree>
    <p:extLst>
      <p:ext uri="{BB962C8B-B14F-4D97-AF65-F5344CB8AC3E}">
        <p14:creationId xmlns:p14="http://schemas.microsoft.com/office/powerpoint/2010/main" val="249337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0A91B9-4B05-4AF4-A841-ADD66F3552F6}"/>
              </a:ext>
            </a:extLst>
          </p:cNvPr>
          <p:cNvSpPr txBox="1"/>
          <p:nvPr/>
        </p:nvSpPr>
        <p:spPr>
          <a:xfrm>
            <a:off x="4639456" y="889844"/>
            <a:ext cx="72777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CA" sz="2000" dirty="0" err="1"/>
              <a:t>ommitment</a:t>
            </a:r>
            <a:endParaRPr lang="en-CA" sz="2000" dirty="0"/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/>
              <a:t>Is the </a:t>
            </a:r>
            <a:r>
              <a:rPr lang="en-CA" sz="2000" dirty="0"/>
              <a:t>organization committed to impact: strategy, systems, staff?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CA" sz="2000" dirty="0" err="1"/>
              <a:t>onnectivity</a:t>
            </a:r>
            <a:endParaRPr lang="en-CA" sz="2000" dirty="0"/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/>
              <a:t>Do the organizational units work together, connect to strategy, cohesive?</a:t>
            </a: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Clarity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/>
              <a:t>Do (non)academic staff understand impact, expectations, roles?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Competencies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/>
              <a:t>Is there advice, training, support to develop skills for impact?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Co-production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/>
              <a:t>What is the extent and quality of engagement with non-academic stakeholders?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489D3-143B-48E6-BC30-A115CA14D542}"/>
              </a:ext>
            </a:extLst>
          </p:cNvPr>
          <p:cNvSpPr txBox="1"/>
          <p:nvPr/>
        </p:nvSpPr>
        <p:spPr>
          <a:xfrm>
            <a:off x="8616099" y="5312560"/>
            <a:ext cx="3462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https://www.emeraldgrouppublishing.com/sites/default/files/2020-06/Institutional%20Healthcheck%20Workbook%20Final.pdf</a:t>
            </a:r>
            <a:r>
              <a:rPr lang="en-CA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59E6C-9715-49FB-BCD9-57A813168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80" y="197741"/>
            <a:ext cx="4195649" cy="60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5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ECFEE-27AA-4CB0-9363-BD460759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" y="657637"/>
            <a:ext cx="7105130" cy="5134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373CF-5E0D-4D76-BFEB-8F370C4C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7" y="5532301"/>
            <a:ext cx="7149851" cy="1277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397FEF-E2DB-463F-A724-1B6159D5D529}"/>
              </a:ext>
            </a:extLst>
          </p:cNvPr>
          <p:cNvSpPr txBox="1"/>
          <p:nvPr/>
        </p:nvSpPr>
        <p:spPr>
          <a:xfrm>
            <a:off x="502170" y="194871"/>
            <a:ext cx="59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COMMITTMENT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16A42-D2AE-4214-9404-D64C7494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A3C661-715A-46E3-A354-326D7A8BA285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9949F-6038-4FFE-B343-F634F739C06D}"/>
              </a:ext>
            </a:extLst>
          </p:cNvPr>
          <p:cNvSpPr txBox="1"/>
          <p:nvPr/>
        </p:nvSpPr>
        <p:spPr>
          <a:xfrm>
            <a:off x="7661969" y="2930136"/>
            <a:ext cx="50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the </a:t>
            </a:r>
            <a:r>
              <a:rPr lang="en-CA" sz="2400" dirty="0"/>
              <a:t>organization committed to impact: strategy, systems, staff?</a:t>
            </a:r>
          </a:p>
        </p:txBody>
      </p:sp>
    </p:spTree>
    <p:extLst>
      <p:ext uri="{BB962C8B-B14F-4D97-AF65-F5344CB8AC3E}">
        <p14:creationId xmlns:p14="http://schemas.microsoft.com/office/powerpoint/2010/main" val="349210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3A82A-C56D-4601-88B9-5FD363D08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4" y="820288"/>
            <a:ext cx="7726541" cy="3954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BCB6AA-FA01-4BC6-9D94-D3D6FFFD734A}"/>
              </a:ext>
            </a:extLst>
          </p:cNvPr>
          <p:cNvSpPr txBox="1"/>
          <p:nvPr/>
        </p:nvSpPr>
        <p:spPr>
          <a:xfrm>
            <a:off x="502170" y="194871"/>
            <a:ext cx="59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CONNECTIVITY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A32A8-51A4-46AF-B5A2-BDCDACDD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63" y="4691062"/>
            <a:ext cx="8373216" cy="1442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EA739-B627-478E-82C1-8474C392F056}"/>
              </a:ext>
            </a:extLst>
          </p:cNvPr>
          <p:cNvSpPr txBox="1"/>
          <p:nvPr/>
        </p:nvSpPr>
        <p:spPr>
          <a:xfrm>
            <a:off x="7772452" y="2619308"/>
            <a:ext cx="503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the organizational units work together, connect to strategy, cohesive?</a:t>
            </a:r>
            <a:endParaRPr lang="en-C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1E3E0-A656-4E6B-B9A7-38180F483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005D5D-1277-428B-8816-4F2D290A6BF4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DC9B7-65F1-448B-A04E-2308D488337E}"/>
              </a:ext>
            </a:extLst>
          </p:cNvPr>
          <p:cNvSpPr txBox="1"/>
          <p:nvPr/>
        </p:nvSpPr>
        <p:spPr>
          <a:xfrm>
            <a:off x="502170" y="194871"/>
            <a:ext cx="59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CLARITY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255ED-D4A0-416C-9373-43A6D7C3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1" y="673282"/>
            <a:ext cx="8207421" cy="4287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D0DEE-E2E9-4383-A508-0E7CC24DC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28" y="4776695"/>
            <a:ext cx="8147044" cy="1352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CCD11-DBCE-4C1C-B7AF-EE35AC8E6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A0CEB1-BEC3-4C21-9632-83E0E54A704A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6FD5D-7114-41B3-AF82-17D9A571506B}"/>
              </a:ext>
            </a:extLst>
          </p:cNvPr>
          <p:cNvSpPr txBox="1"/>
          <p:nvPr/>
        </p:nvSpPr>
        <p:spPr>
          <a:xfrm>
            <a:off x="8770776" y="2586629"/>
            <a:ext cx="3660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(non)academic staff understand impact, expectations, roles?</a:t>
            </a:r>
          </a:p>
        </p:txBody>
      </p:sp>
    </p:spTree>
    <p:extLst>
      <p:ext uri="{BB962C8B-B14F-4D97-AF65-F5344CB8AC3E}">
        <p14:creationId xmlns:p14="http://schemas.microsoft.com/office/powerpoint/2010/main" val="2004603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570C87-FBF9-473A-A098-234E3063011B}"/>
              </a:ext>
            </a:extLst>
          </p:cNvPr>
          <p:cNvSpPr txBox="1"/>
          <p:nvPr/>
        </p:nvSpPr>
        <p:spPr>
          <a:xfrm>
            <a:off x="502170" y="194871"/>
            <a:ext cx="59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COMPETENCIES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7A07E-762F-4BE0-956D-970B8FCD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39" y="1181100"/>
            <a:ext cx="8008487" cy="3780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4F1EE-7FBD-4641-9E83-D97A7247F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51" y="4766790"/>
            <a:ext cx="8127674" cy="1314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352E9C-DEC2-4C8F-9D7B-9C8E57868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8DCBD9-0F03-4776-867F-DDC99BE6EB7A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1E300-9ADB-40C4-B8BB-4931A8672702}"/>
              </a:ext>
            </a:extLst>
          </p:cNvPr>
          <p:cNvSpPr txBox="1"/>
          <p:nvPr/>
        </p:nvSpPr>
        <p:spPr>
          <a:xfrm>
            <a:off x="8344426" y="2828835"/>
            <a:ext cx="3669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there advice, training, support to develop skills for impact?</a:t>
            </a:r>
          </a:p>
        </p:txBody>
      </p:sp>
    </p:spTree>
    <p:extLst>
      <p:ext uri="{BB962C8B-B14F-4D97-AF65-F5344CB8AC3E}">
        <p14:creationId xmlns:p14="http://schemas.microsoft.com/office/powerpoint/2010/main" val="3681801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778933-0084-4511-B2DA-D928933116D5}"/>
              </a:ext>
            </a:extLst>
          </p:cNvPr>
          <p:cNvSpPr txBox="1"/>
          <p:nvPr/>
        </p:nvSpPr>
        <p:spPr>
          <a:xfrm>
            <a:off x="502170" y="194871"/>
            <a:ext cx="59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CO-PRODUCTION</a:t>
            </a:r>
            <a:endParaRPr lang="en-CA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E1D6A-EB8C-42B9-89DB-92963C9D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" y="844166"/>
            <a:ext cx="8330791" cy="4223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2DF6F-5FDA-4A31-B6C6-C73290AD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" y="4838012"/>
            <a:ext cx="8360149" cy="1464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9CB7E-C17B-4EAE-B566-3983253B3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C587A8-979D-4E1A-8151-D172E4672C92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8014F-D7B7-435B-8630-74F5E857043B}"/>
              </a:ext>
            </a:extLst>
          </p:cNvPr>
          <p:cNvSpPr txBox="1"/>
          <p:nvPr/>
        </p:nvSpPr>
        <p:spPr>
          <a:xfrm>
            <a:off x="8474218" y="2593935"/>
            <a:ext cx="371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extent and quality of engagement with non-academic stakeholders?</a:t>
            </a:r>
          </a:p>
        </p:txBody>
      </p:sp>
    </p:spTree>
    <p:extLst>
      <p:ext uri="{BB962C8B-B14F-4D97-AF65-F5344CB8AC3E}">
        <p14:creationId xmlns:p14="http://schemas.microsoft.com/office/powerpoint/2010/main" val="144867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67668-329C-4606-BEAD-0E96E8677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0" y="234221"/>
            <a:ext cx="6652951" cy="6088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DF199-526D-4FB1-B164-308996EC8ABE}"/>
              </a:ext>
            </a:extLst>
          </p:cNvPr>
          <p:cNvSpPr txBox="1"/>
          <p:nvPr/>
        </p:nvSpPr>
        <p:spPr>
          <a:xfrm>
            <a:off x="7254240" y="1813560"/>
            <a:ext cx="47015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u="sng" dirty="0">
              <a:solidFill>
                <a:srgbClr val="FF0000"/>
              </a:solidFill>
            </a:endParaRPr>
          </a:p>
          <a:p>
            <a:r>
              <a:rPr lang="en-US" sz="2800" u="sng" dirty="0">
                <a:solidFill>
                  <a:srgbClr val="C00000"/>
                </a:solidFill>
              </a:rPr>
              <a:t>A. Prescription</a:t>
            </a:r>
          </a:p>
          <a:p>
            <a:r>
              <a:rPr lang="en-US" sz="2800" u="sng" dirty="0">
                <a:solidFill>
                  <a:srgbClr val="C00000"/>
                </a:solidFill>
              </a:rPr>
              <a:t>B. Monitor at 6, 12, 24 months</a:t>
            </a:r>
          </a:p>
          <a:p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What has worked?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What has been a challenge</a:t>
            </a:r>
            <a:r>
              <a:rPr lang="en-CA" sz="28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N</a:t>
            </a:r>
            <a:r>
              <a:rPr lang="en-CA" sz="2800" dirty="0"/>
              <a:t>ext steps?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410FE-7BAB-4755-9DEE-B16727852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E78CC9-79E1-468A-BB11-90005E12C28B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78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ts your turn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50" y="144272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E0310-8B8E-4D07-9EBA-82BCB150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70D47-5B6C-4DF2-93C6-8F8341EE216D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23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17D89B-BA70-44A5-9127-8BFA3A45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646" y="1446551"/>
            <a:ext cx="7048708" cy="39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8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500764-A85A-4491-B60A-AFE0CF7AB284}"/>
              </a:ext>
            </a:extLst>
          </p:cNvPr>
          <p:cNvSpPr txBox="1"/>
          <p:nvPr/>
        </p:nvSpPr>
        <p:spPr>
          <a:xfrm>
            <a:off x="5958591" y="1234401"/>
            <a:ext cx="59960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1530-1550: Breakout groups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One element/table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Choose an organization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Complete Assessment – assign a score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your challenges?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your prescription?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 you need to accomplish this?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b="1" u="sng" dirty="0"/>
              <a:t>1550-1630</a:t>
            </a:r>
          </a:p>
          <a:p>
            <a:endParaRPr lang="en-US" sz="2400" dirty="0"/>
          </a:p>
          <a:p>
            <a:r>
              <a:rPr lang="en-US" sz="2400" dirty="0"/>
              <a:t>Report back to large group</a:t>
            </a:r>
            <a:endParaRPr lang="en-C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E8098-B348-4B43-AEEC-55511F442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F7CDA8-E57F-4BDA-AEB2-79DBE1A72143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482D0-EDD5-4162-B3DE-659EFA2A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36" y="2092611"/>
            <a:ext cx="5168776" cy="301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4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world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60" y="1540649"/>
            <a:ext cx="599944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739415" y="2136995"/>
            <a:ext cx="1981200" cy="60960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3044970" y="3240157"/>
            <a:ext cx="1675645" cy="111838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cxnSpLocks/>
          </p:cNvCxnSpPr>
          <p:nvPr/>
        </p:nvCxnSpPr>
        <p:spPr bwMode="auto">
          <a:xfrm flipH="1">
            <a:off x="6168415" y="1364105"/>
            <a:ext cx="996883" cy="1508388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>
            <a:off x="8378215" y="3568786"/>
            <a:ext cx="1480083" cy="1092666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cxnSpLocks/>
          </p:cNvCxnSpPr>
          <p:nvPr/>
        </p:nvCxnSpPr>
        <p:spPr bwMode="auto">
          <a:xfrm flipV="1">
            <a:off x="5711625" y="4661452"/>
            <a:ext cx="874150" cy="1248745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4"/>
          <p:cNvSpPr txBox="1"/>
          <p:nvPr/>
        </p:nvSpPr>
        <p:spPr>
          <a:xfrm>
            <a:off x="322433" y="6561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3600" b="1" dirty="0"/>
              <a:t>some examples of impact systems</a:t>
            </a:r>
          </a:p>
        </p:txBody>
      </p:sp>
      <p:pic>
        <p:nvPicPr>
          <p:cNvPr id="14" name="Picture 13" descr="http://drussa.net/images/drussa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05" y="5638765"/>
            <a:ext cx="1612509" cy="7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www.knaw.nl/nl/actueel/publicaties/standard-evaluation-protocol-2015-2021/@@images/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060" y="743911"/>
            <a:ext cx="1095709" cy="9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cxnSpLocks/>
          </p:cNvCxnSpPr>
          <p:nvPr/>
        </p:nvCxnSpPr>
        <p:spPr bwMode="auto">
          <a:xfrm flipH="1">
            <a:off x="6318354" y="1141335"/>
            <a:ext cx="3053694" cy="1881397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3533" y="4088899"/>
            <a:ext cx="1020307" cy="940283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cxnSpLocks/>
            <a:stCxn id="19" idx="1"/>
          </p:cNvCxnSpPr>
          <p:nvPr/>
        </p:nvCxnSpPr>
        <p:spPr bwMode="auto">
          <a:xfrm flipH="1">
            <a:off x="8911617" y="4559041"/>
            <a:ext cx="1661916" cy="534414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64" y="1680963"/>
            <a:ext cx="1990911" cy="456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E6F7A-6848-49FA-8174-A3A57475F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5556" y="877018"/>
            <a:ext cx="1902112" cy="3935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52E78E-6DE0-421B-AF1F-4BB66DFCC8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3447" y="2852533"/>
            <a:ext cx="2220820" cy="6812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310253-B5FC-42DA-835B-E692C2ADC766}"/>
              </a:ext>
            </a:extLst>
          </p:cNvPr>
          <p:cNvSpPr txBox="1"/>
          <p:nvPr/>
        </p:nvSpPr>
        <p:spPr>
          <a:xfrm>
            <a:off x="9084861" y="5341893"/>
            <a:ext cx="31179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>
                <a:solidFill>
                  <a:srgbClr val="0066FF"/>
                </a:solidFill>
              </a:rPr>
              <a:t>ASSESSMENT DRIVEN</a:t>
            </a:r>
          </a:p>
          <a:p>
            <a:pPr algn="ctr"/>
            <a:r>
              <a:rPr lang="en-CA" sz="2400" b="1" dirty="0">
                <a:solidFill>
                  <a:srgbClr val="0066FF"/>
                </a:solidFill>
              </a:rPr>
              <a:t>= WHAT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8D3A31-D176-42C0-B1B6-310B63F0DBD1}"/>
              </a:ext>
            </a:extLst>
          </p:cNvPr>
          <p:cNvSpPr txBox="1"/>
          <p:nvPr/>
        </p:nvSpPr>
        <p:spPr>
          <a:xfrm>
            <a:off x="109352" y="5341893"/>
            <a:ext cx="31179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>
                <a:solidFill>
                  <a:srgbClr val="0066FF"/>
                </a:solidFill>
              </a:rPr>
              <a:t>MISSION DRIVEN</a:t>
            </a:r>
          </a:p>
          <a:p>
            <a:pPr algn="ctr"/>
            <a:r>
              <a:rPr lang="en-CA" sz="2400" b="1" dirty="0">
                <a:solidFill>
                  <a:srgbClr val="0066FF"/>
                </a:solidFill>
              </a:rPr>
              <a:t>= HOW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216" y="3351995"/>
            <a:ext cx="2200139" cy="5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33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E9B07-FE3A-421B-8ECF-3140F710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0771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4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its your turn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50" y="1442720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E0310-8B8E-4D07-9EBA-82BCB150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470D47-5B6C-4DF2-93C6-8F8341EE216D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2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98" y="45030"/>
            <a:ext cx="8163239" cy="6216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5704" y="1607186"/>
            <a:ext cx="3071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Research</a:t>
            </a:r>
          </a:p>
          <a:p>
            <a:pPr algn="ctr"/>
            <a:r>
              <a:rPr lang="en-CA" sz="5400" dirty="0"/>
              <a:t>Impact Literacy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A1DC4-A0EB-4AB6-8629-3697587F8B5C}"/>
              </a:ext>
            </a:extLst>
          </p:cNvPr>
          <p:cNvSpPr txBox="1"/>
          <p:nvPr/>
        </p:nvSpPr>
        <p:spPr>
          <a:xfrm>
            <a:off x="592112" y="6249590"/>
            <a:ext cx="940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Bayley, J.E. and Phipps, D. (2017) Building the concept of research impact literacy. Published on line in </a:t>
            </a:r>
            <a:r>
              <a:rPr lang="en-US" i="1" dirty="0">
                <a:solidFill>
                  <a:schemeClr val="bg1"/>
                </a:solidFill>
              </a:rPr>
              <a:t>Evidence &amp; Policy </a:t>
            </a:r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http://www.ingentaconnect.com/content/tpp/ep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7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4826" y="297849"/>
            <a:ext cx="6321287" cy="5566200"/>
            <a:chOff x="2196548" y="357809"/>
            <a:chExt cx="6321287" cy="5566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9385" y="357809"/>
              <a:ext cx="2435491" cy="19569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8856" y="3232296"/>
              <a:ext cx="3156548" cy="9886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96548" y="5277678"/>
              <a:ext cx="6321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>
                  <a:latin typeface="Arial" panose="020B0604020202020204" pitchFamily="34" charset="0"/>
                  <a:cs typeface="Arial" panose="020B0604020202020204" pitchFamily="34" charset="0"/>
                </a:rPr>
                <a:t>RESEARCHER ↔ PARTNER</a:t>
              </a:r>
            </a:p>
          </p:txBody>
        </p:sp>
        <p:sp>
          <p:nvSpPr>
            <p:cNvPr id="8" name="Arrow: Up-Down 7"/>
            <p:cNvSpPr/>
            <p:nvPr/>
          </p:nvSpPr>
          <p:spPr>
            <a:xfrm>
              <a:off x="5178286" y="2384840"/>
              <a:ext cx="357809" cy="777331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Arrow: Up-Down 8"/>
            <p:cNvSpPr/>
            <p:nvPr/>
          </p:nvSpPr>
          <p:spPr>
            <a:xfrm>
              <a:off x="5178285" y="4500347"/>
              <a:ext cx="357809" cy="777331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05261" y="957854"/>
            <a:ext cx="470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Public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Funding: research,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5261" y="2889361"/>
            <a:ext cx="419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Institutional policy/plans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Funding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5260" y="4768522"/>
            <a:ext cx="4886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Dissemination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End user perspective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279762-1B84-4C96-98CC-A2A081024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F0276C-B81D-4ABD-BC7E-71AD0845CEDB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69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4826" y="297849"/>
            <a:ext cx="6321287" cy="5566200"/>
            <a:chOff x="2196548" y="357809"/>
            <a:chExt cx="6321287" cy="5566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9385" y="357809"/>
              <a:ext cx="2435491" cy="19569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8856" y="3232296"/>
              <a:ext cx="3156548" cy="9886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96548" y="5277678"/>
              <a:ext cx="6321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>
                  <a:latin typeface="Arial" panose="020B0604020202020204" pitchFamily="34" charset="0"/>
                  <a:cs typeface="Arial" panose="020B0604020202020204" pitchFamily="34" charset="0"/>
                </a:rPr>
                <a:t>RESEARCHER ↔ PARTNER</a:t>
              </a:r>
            </a:p>
          </p:txBody>
        </p:sp>
        <p:sp>
          <p:nvSpPr>
            <p:cNvPr id="8" name="Arrow: Up-Down 7"/>
            <p:cNvSpPr/>
            <p:nvPr/>
          </p:nvSpPr>
          <p:spPr>
            <a:xfrm>
              <a:off x="5178286" y="2384840"/>
              <a:ext cx="357809" cy="777331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Arrow: Up-Down 8"/>
            <p:cNvSpPr/>
            <p:nvPr/>
          </p:nvSpPr>
          <p:spPr>
            <a:xfrm>
              <a:off x="5178285" y="4500347"/>
              <a:ext cx="357809" cy="777331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05261" y="957854"/>
            <a:ext cx="470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Public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Funding: research,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5261" y="2889361"/>
            <a:ext cx="419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Institutional policy/plans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Funding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5260" y="4768522"/>
            <a:ext cx="4886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Dissemination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End user perspective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3B2D8F-A2BE-4254-917F-3A9750989D14}"/>
              </a:ext>
            </a:extLst>
          </p:cNvPr>
          <p:cNvSpPr/>
          <p:nvPr/>
        </p:nvSpPr>
        <p:spPr>
          <a:xfrm>
            <a:off x="142405" y="2477891"/>
            <a:ext cx="11722309" cy="2287821"/>
          </a:xfrm>
          <a:prstGeom prst="ellipse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7B3116-5E19-4845-96A3-C71EDD516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526" y="5961352"/>
            <a:ext cx="1012546" cy="3171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16238F-11A6-43CB-BB77-585B9FCDBEB6}"/>
              </a:ext>
            </a:extLst>
          </p:cNvPr>
          <p:cNvSpPr txBox="1"/>
          <p:nvPr/>
        </p:nvSpPr>
        <p:spPr>
          <a:xfrm>
            <a:off x="8770776" y="6410131"/>
            <a:ext cx="30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@researchimpact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17713" y="1607186"/>
            <a:ext cx="3071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err="1"/>
              <a:t>InstitutionalResearch</a:t>
            </a:r>
            <a:endParaRPr lang="en-CA" sz="4400" dirty="0"/>
          </a:p>
          <a:p>
            <a:pPr algn="ctr"/>
            <a:r>
              <a:rPr lang="en-CA" sz="4400" dirty="0"/>
              <a:t>Impact Literacy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722FA-807F-4253-B343-FD8758451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12" y="-14331"/>
            <a:ext cx="6977612" cy="6263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34714A-0288-4C81-818D-DD27F97794FF}"/>
              </a:ext>
            </a:extLst>
          </p:cNvPr>
          <p:cNvSpPr txBox="1"/>
          <p:nvPr/>
        </p:nvSpPr>
        <p:spPr>
          <a:xfrm>
            <a:off x="592112" y="6249590"/>
            <a:ext cx="940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Bayley, J.E. and Phipps, D. (2017) Building the concept of research impact literacy. Published on line in </a:t>
            </a:r>
            <a:r>
              <a:rPr lang="en-US" i="1" dirty="0">
                <a:solidFill>
                  <a:schemeClr val="bg1"/>
                </a:solidFill>
              </a:rPr>
              <a:t>Evidence &amp; Policy </a:t>
            </a:r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http://www.ingentaconnect.com/content/tpp/ep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4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gure" descr="figure.img">
            <a:extLst>
              <a:ext uri="{FF2B5EF4-FFF2-40B4-BE49-F238E27FC236}">
                <a16:creationId xmlns:a16="http://schemas.microsoft.com/office/drawing/2014/main" id="{CDDE4F54-E02C-4B13-9B2E-B9CDDA14D4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88" y="738664"/>
            <a:ext cx="8984624" cy="5471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269DF-2826-422B-892B-E1A056BB16A0}"/>
              </a:ext>
            </a:extLst>
          </p:cNvPr>
          <p:cNvSpPr txBox="1"/>
          <p:nvPr/>
        </p:nvSpPr>
        <p:spPr>
          <a:xfrm>
            <a:off x="8865704" y="1607186"/>
            <a:ext cx="3071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Research</a:t>
            </a:r>
          </a:p>
          <a:p>
            <a:pPr algn="ctr"/>
            <a:r>
              <a:rPr lang="en-CA" sz="5400" dirty="0"/>
              <a:t>Impact Literacy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25F8AAE-C081-4567-86CB-243FEAC21F20}"/>
              </a:ext>
            </a:extLst>
          </p:cNvPr>
          <p:cNvSpPr txBox="1"/>
          <p:nvPr/>
        </p:nvSpPr>
        <p:spPr>
          <a:xfrm>
            <a:off x="674560" y="631979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</a:rPr>
              <a:t>Bayley J and Phipps D. Extending the concept of research impact literacy: levels of literacy, institutional role and ethical considerations [version 1]. Emerald Open Res 2019, 1:14 (</a:t>
            </a:r>
            <a:r>
              <a:rPr sz="1600" dirty="0" err="1">
                <a:solidFill>
                  <a:schemeClr val="bg1"/>
                </a:solidFill>
              </a:rPr>
              <a:t>doi</a:t>
            </a:r>
            <a:r>
              <a:rPr sz="1600" dirty="0">
                <a:solidFill>
                  <a:schemeClr val="bg1"/>
                </a:solidFill>
              </a:rPr>
              <a:t>: 10.12688/emeraldopenres.13140.1</a:t>
            </a:r>
            <a:r>
              <a:rPr lang="en-CA" sz="1600" dirty="0">
                <a:solidFill>
                  <a:schemeClr val="bg1"/>
                </a:solidFill>
              </a:rPr>
              <a:t>)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7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23051E-026B-4CD6-9CD2-22F67DD0E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42" y="1461541"/>
            <a:ext cx="10127678" cy="4876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8B696C-2554-4FAE-A090-968676269572}"/>
              </a:ext>
            </a:extLst>
          </p:cNvPr>
          <p:cNvSpPr txBox="1"/>
          <p:nvPr/>
        </p:nvSpPr>
        <p:spPr>
          <a:xfrm>
            <a:off x="213360" y="115675"/>
            <a:ext cx="9443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u="sng" dirty="0">
                <a:solidFill>
                  <a:srgbClr val="C00000"/>
                </a:solidFill>
              </a:rPr>
              <a:t>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C00000"/>
                </a:solidFill>
              </a:rPr>
              <a:t>Purpose: </a:t>
            </a:r>
            <a:r>
              <a:rPr lang="en-US" sz="2400" dirty="0"/>
              <a:t>advocacy, analysis, accountability and allocation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Ethics: </a:t>
            </a:r>
            <a:r>
              <a:rPr lang="en-US" sz="2400" dirty="0"/>
              <a:t>power, mutual respect, OCAP,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Unintended consequences: </a:t>
            </a:r>
            <a:r>
              <a:rPr lang="en-US" sz="2400" dirty="0"/>
              <a:t>grimpacts, himpacts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Mission or Assessment driven</a:t>
            </a:r>
            <a:endParaRPr lang="en-C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1D2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C1D2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906</Words>
  <Application>Microsoft Office PowerPoint</Application>
  <PresentationFormat>Widescreen</PresentationFormat>
  <Paragraphs>192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Is your organization  ready for impact?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institutional priority: York 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J Phipps</cp:lastModifiedBy>
  <cp:revision>152</cp:revision>
  <dcterms:created xsi:type="dcterms:W3CDTF">2017-09-18T15:36:59Z</dcterms:created>
  <dcterms:modified xsi:type="dcterms:W3CDTF">2021-04-06T19:47:53Z</dcterms:modified>
</cp:coreProperties>
</file>